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5"/>
    <p:restoredTop sz="89852"/>
  </p:normalViewPr>
  <p:slideViewPr>
    <p:cSldViewPr snapToGrid="0" snapToObjects="1">
      <p:cViewPr varScale="1">
        <p:scale>
          <a:sx n="105" d="100"/>
          <a:sy n="105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26212-3188-1847-AC9E-F48891310E5C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E6475-7889-BC4B-88E4-C853438E0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/S1742706119302764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E6475-7889-BC4B-88E4-C853438E06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FF0D-5E23-DC42-997D-668A4E00A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C74A5-9086-D343-A4A4-D67F20017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8FE3-77D4-DD48-82E9-1CB286A1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C1C2-6127-3740-8517-DF2634DA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163CE-94D6-6C40-904C-A27229D5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C3C6-75C9-634E-A64E-A330C7B2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B5D2F-9F7F-E14E-B715-30AB5EFFF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816BA-7509-974E-8F15-534C4CF7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4E398-62D5-AF4D-B89B-D524AF78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2D9EA-3C8C-3A46-8F3B-D1764B72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4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8D45A-5162-6F49-906B-AAE5D594D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FAD05-455B-AF41-87E6-A225690A9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1F09-2F29-6A43-A63D-BEF8A204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F86A3-76A8-0641-B92B-E6552A20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9DE6-3F78-124F-9229-2E57F8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ABF2-657A-6B46-86F1-70B81C69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8A84-A57B-5C4D-B63E-CEBCE342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E314-AA0C-E441-A609-859D5C70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41E1-0C86-1C4E-B445-47EFA955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0CB90-0217-B146-B6CF-7845C9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A42E-7FE3-C14A-AC3A-27E51F69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BC3A-471B-EE4C-9915-14C36EB9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F663-AB1C-DE41-A26A-EB50C6A6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A2F01-7EA7-1446-A4BB-7DB01D5B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60A84-A686-5C43-ABE5-3365518A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7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5946-643C-3644-8377-2489CC3B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9B7F-C7CC-B047-912C-8AA1A084A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508DE-BFAA-0343-A6F8-E49912E7A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20188-B1DE-2448-8F32-7A14407E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EB2DB-361B-8040-B80D-DE227AE6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32B8-7995-1B44-8040-64DF2195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F188-BE61-8F48-904E-F3711CC9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84C48-BF60-584B-A041-036074B97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D2B35-F9F6-3845-902F-3B19D58D6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56D65-1461-8949-8BA5-36E16A734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58E7F-910E-B54C-B0FE-D72A66050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01A73A-CDEE-A841-9DD4-65A0A22A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77EA4-9A04-DA4F-A4B0-F69CD988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D5ADE-38C8-894B-986B-74507238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5EB0-9FC7-994F-ADD3-D0BF472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2D734-0079-A24C-BCA6-5DF4E28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B2FD3-CF7E-FA46-8FA4-65F242CE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A9C6B-ECF6-4C4A-A875-D1C4FB02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D3040A-F39E-E643-8E32-FCA46401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A437E-72E5-6749-82EB-30454808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0B30-95FC-834D-B890-B510B97A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3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EAAD-2849-6947-8663-E8F1C00A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A29E-1F87-AB4A-B33C-B80840DF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9E0C9-54E7-F04C-B43B-B23D80024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E0096-7778-AC4F-AD80-E21827A3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9BF86-550C-3440-B059-E56392C7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0B748-B66C-DF40-8447-4A0A684F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8945-569F-664E-BEE4-F35C3713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6D414-C5A5-8D4E-ACC3-78A12318E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52287-F22D-6348-89DF-2505B699C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D7BB-D8F4-5844-ABF3-706E6C71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5DE2A-78A0-E84A-8993-E923116F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D2A95-5325-464E-8384-1EE2BC81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3797C-52B7-014D-9755-1E551B9FB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69EB-2526-4E42-95AA-B2C4583C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3F45-584C-1042-BE33-289E8A6B0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7BA7-62F9-824B-BDD9-669F563709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37D0-7BBD-C44C-A758-B5A6E22C6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E8ADD-B071-3F44-8E4F-45F35BA5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49EDC-D376-584D-B10F-A81B8D448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C7FB87-CCC1-7C45-A0B4-75DF722A09A3}"/>
              </a:ext>
            </a:extLst>
          </p:cNvPr>
          <p:cNvSpPr txBox="1"/>
          <p:nvPr/>
        </p:nvSpPr>
        <p:spPr>
          <a:xfrm>
            <a:off x="2195848" y="90152"/>
            <a:ext cx="77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Elucidation of Gut Microbiome Response to Dietary Fiber Types Using MBRAs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5CF2A5-DCE3-7E45-AB63-EA2485F3EC88}"/>
              </a:ext>
            </a:extLst>
          </p:cNvPr>
          <p:cNvSpPr/>
          <p:nvPr/>
        </p:nvSpPr>
        <p:spPr>
          <a:xfrm>
            <a:off x="244699" y="459484"/>
            <a:ext cx="11668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</a:rPr>
              <a:t>Outstanding Questions:</a:t>
            </a:r>
            <a:endParaRPr lang="en-US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result in favorable/unfavorable shifts that are functionally relevant?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What are the ecological and functional consequences of fiber fermentation on host health?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C11AE-4EEF-7844-A904-D5BE7B39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39" y="1382814"/>
            <a:ext cx="4295104" cy="322132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793AD3-0F9B-2A40-ADAE-2A22030833AA}"/>
              </a:ext>
            </a:extLst>
          </p:cNvPr>
          <p:cNvSpPr/>
          <p:nvPr/>
        </p:nvSpPr>
        <p:spPr>
          <a:xfrm>
            <a:off x="244699" y="1906693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FIBER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Combination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BA2F7F8-CDDB-954B-859B-C2722C857F1A}"/>
              </a:ext>
            </a:extLst>
          </p:cNvPr>
          <p:cNvSpPr/>
          <p:nvPr/>
        </p:nvSpPr>
        <p:spPr>
          <a:xfrm>
            <a:off x="1906073" y="2512000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442AE-5FD1-D04E-967C-FC71524DB021}"/>
              </a:ext>
            </a:extLst>
          </p:cNvPr>
          <p:cNvSpPr txBox="1"/>
          <p:nvPr/>
        </p:nvSpPr>
        <p:spPr>
          <a:xfrm>
            <a:off x="383146" y="140908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5A303F-2961-EE49-BC1C-83653C34365F}"/>
              </a:ext>
            </a:extLst>
          </p:cNvPr>
          <p:cNvSpPr/>
          <p:nvPr/>
        </p:nvSpPr>
        <p:spPr>
          <a:xfrm>
            <a:off x="244699" y="3492459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“Healthy”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Colon Cancer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F32CB31-ABB0-2540-9751-9A13D5EB8510}"/>
              </a:ext>
            </a:extLst>
          </p:cNvPr>
          <p:cNvSpPr/>
          <p:nvPr/>
        </p:nvSpPr>
        <p:spPr>
          <a:xfrm>
            <a:off x="1906073" y="4163234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61DD36-9288-314F-9A5A-BB625A6F4424}"/>
              </a:ext>
            </a:extLst>
          </p:cNvPr>
          <p:cNvSpPr/>
          <p:nvPr/>
        </p:nvSpPr>
        <p:spPr>
          <a:xfrm>
            <a:off x="244699" y="5078225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Oxaliplatin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5 FU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Antibiotics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690F1A8-5FEC-154F-8755-D5460BEDC7D7}"/>
              </a:ext>
            </a:extLst>
          </p:cNvPr>
          <p:cNvSpPr/>
          <p:nvPr/>
        </p:nvSpPr>
        <p:spPr>
          <a:xfrm>
            <a:off x="1906073" y="5680367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5D5FE-1611-CB40-878E-D1AFB1302822}"/>
              </a:ext>
            </a:extLst>
          </p:cNvPr>
          <p:cNvSpPr txBox="1"/>
          <p:nvPr/>
        </p:nvSpPr>
        <p:spPr>
          <a:xfrm>
            <a:off x="6465194" y="1382814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699CAF-EFFB-C041-A039-6B990D556878}"/>
              </a:ext>
            </a:extLst>
          </p:cNvPr>
          <p:cNvSpPr/>
          <p:nvPr/>
        </p:nvSpPr>
        <p:spPr>
          <a:xfrm>
            <a:off x="6326746" y="1972158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Microbiome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Composition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Stability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Resilience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Relationships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61487-1C3F-4547-81FC-AD66A06E1EDA}"/>
              </a:ext>
            </a:extLst>
          </p:cNvPr>
          <p:cNvSpPr/>
          <p:nvPr/>
        </p:nvSpPr>
        <p:spPr>
          <a:xfrm>
            <a:off x="6326746" y="3552828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Metabolome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Global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Targeted: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SCFAs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AAs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695140E-AE4A-C641-A4EB-A597E0DB6EE7}"/>
              </a:ext>
            </a:extLst>
          </p:cNvPr>
          <p:cNvSpPr/>
          <p:nvPr/>
        </p:nvSpPr>
        <p:spPr>
          <a:xfrm>
            <a:off x="8129788" y="1954107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Organoids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Methylation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Cytokines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miRNAs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DE62AA-83C5-C945-BC71-48FDDE1C4559}"/>
              </a:ext>
            </a:extLst>
          </p:cNvPr>
          <p:cNvSpPr/>
          <p:nvPr/>
        </p:nvSpPr>
        <p:spPr>
          <a:xfrm>
            <a:off x="9952148" y="1972158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GF Animals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WT/CRC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Adaptive KO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Innate KO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CF000-3779-5148-B5C9-7339011A31DB}"/>
              </a:ext>
            </a:extLst>
          </p:cNvPr>
          <p:cNvSpPr txBox="1"/>
          <p:nvPr/>
        </p:nvSpPr>
        <p:spPr>
          <a:xfrm>
            <a:off x="8268235" y="1382814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In Vitro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C3D01-7C8D-4649-B99E-5574D7D9790F}"/>
              </a:ext>
            </a:extLst>
          </p:cNvPr>
          <p:cNvSpPr txBox="1"/>
          <p:nvPr/>
        </p:nvSpPr>
        <p:spPr>
          <a:xfrm>
            <a:off x="10090596" y="1382814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In Vivo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031514-8B96-AC40-BD03-62ED505D01BB}"/>
              </a:ext>
            </a:extLst>
          </p:cNvPr>
          <p:cNvSpPr/>
          <p:nvPr/>
        </p:nvSpPr>
        <p:spPr>
          <a:xfrm>
            <a:off x="6326746" y="5133498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OMVs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Protein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Small RNAs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DNA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metabolites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1E4BF0-D54A-A34F-8CCF-D1A320BAF5FD}"/>
              </a:ext>
            </a:extLst>
          </p:cNvPr>
          <p:cNvSpPr/>
          <p:nvPr/>
        </p:nvSpPr>
        <p:spPr>
          <a:xfrm>
            <a:off x="8129788" y="3595414"/>
            <a:ext cx="1661374" cy="14681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PBMCs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Cytokines</a:t>
            </a:r>
          </a:p>
        </p:txBody>
      </p:sp>
    </p:spTree>
    <p:extLst>
      <p:ext uri="{BB962C8B-B14F-4D97-AF65-F5344CB8AC3E}">
        <p14:creationId xmlns:p14="http://schemas.microsoft.com/office/powerpoint/2010/main" val="4173366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AC956-D6A4-AD4D-BD4D-CB08EAB1C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" r="-2046"/>
          <a:stretch/>
        </p:blipFill>
        <p:spPr>
          <a:xfrm>
            <a:off x="0" y="10"/>
            <a:ext cx="54221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C7FB87-CCC1-7C45-A0B4-75DF722A09A3}"/>
              </a:ext>
            </a:extLst>
          </p:cNvPr>
          <p:cNvSpPr txBox="1"/>
          <p:nvPr/>
        </p:nvSpPr>
        <p:spPr>
          <a:xfrm>
            <a:off x="1003948" y="264223"/>
            <a:ext cx="996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Three Phase Strategy for Developing Precision Medicine Prebiotics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793AD3-0F9B-2A40-ADAE-2A22030833AA}"/>
              </a:ext>
            </a:extLst>
          </p:cNvPr>
          <p:cNvSpPr/>
          <p:nvPr/>
        </p:nvSpPr>
        <p:spPr>
          <a:xfrm>
            <a:off x="153943" y="1494261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FIBER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Combination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BA2F7F8-CDDB-954B-859B-C2722C857F1A}"/>
              </a:ext>
            </a:extLst>
          </p:cNvPr>
          <p:cNvSpPr/>
          <p:nvPr/>
        </p:nvSpPr>
        <p:spPr>
          <a:xfrm>
            <a:off x="1834636" y="2104668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442AE-5FD1-D04E-967C-FC71524DB021}"/>
              </a:ext>
            </a:extLst>
          </p:cNvPr>
          <p:cNvSpPr txBox="1"/>
          <p:nvPr/>
        </p:nvSpPr>
        <p:spPr>
          <a:xfrm>
            <a:off x="311709" y="1001755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5A303F-2961-EE49-BC1C-83653C34365F}"/>
              </a:ext>
            </a:extLst>
          </p:cNvPr>
          <p:cNvSpPr/>
          <p:nvPr/>
        </p:nvSpPr>
        <p:spPr>
          <a:xfrm>
            <a:off x="173262" y="3033017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“Healthy”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F32CB31-ABB0-2540-9751-9A13D5EB8510}"/>
              </a:ext>
            </a:extLst>
          </p:cNvPr>
          <p:cNvSpPr/>
          <p:nvPr/>
        </p:nvSpPr>
        <p:spPr>
          <a:xfrm>
            <a:off x="1834636" y="3755902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61DD36-9288-314F-9A5A-BB625A6F4424}"/>
              </a:ext>
            </a:extLst>
          </p:cNvPr>
          <p:cNvSpPr/>
          <p:nvPr/>
        </p:nvSpPr>
        <p:spPr>
          <a:xfrm>
            <a:off x="173262" y="4575697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Antibiotics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690F1A8-5FEC-154F-8755-D5460BEDC7D7}"/>
              </a:ext>
            </a:extLst>
          </p:cNvPr>
          <p:cNvSpPr/>
          <p:nvPr/>
        </p:nvSpPr>
        <p:spPr>
          <a:xfrm>
            <a:off x="1834636" y="5273035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5D5FE-1611-CB40-878E-D1AFB1302822}"/>
              </a:ext>
            </a:extLst>
          </p:cNvPr>
          <p:cNvSpPr txBox="1"/>
          <p:nvPr/>
        </p:nvSpPr>
        <p:spPr>
          <a:xfrm>
            <a:off x="2354619" y="1001755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699CAF-EFFB-C041-A039-6B990D556878}"/>
              </a:ext>
            </a:extLst>
          </p:cNvPr>
          <p:cNvSpPr/>
          <p:nvPr/>
        </p:nvSpPr>
        <p:spPr>
          <a:xfrm>
            <a:off x="2243540" y="1494262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Microbiome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Composition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Stability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Resilience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Relationships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61487-1C3F-4547-81FC-AD66A06E1EDA}"/>
              </a:ext>
            </a:extLst>
          </p:cNvPr>
          <p:cNvSpPr/>
          <p:nvPr/>
        </p:nvSpPr>
        <p:spPr>
          <a:xfrm>
            <a:off x="2243540" y="3054850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Metabolome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Global &amp;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Targeted: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SCFAs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695140E-AE4A-C641-A4EB-A597E0DB6EE7}"/>
              </a:ext>
            </a:extLst>
          </p:cNvPr>
          <p:cNvSpPr/>
          <p:nvPr/>
        </p:nvSpPr>
        <p:spPr>
          <a:xfrm>
            <a:off x="6083461" y="1495031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Organoids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Methylation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Cytokines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miRNAs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DE62AA-83C5-C945-BC71-48FDDE1C4559}"/>
              </a:ext>
            </a:extLst>
          </p:cNvPr>
          <p:cNvSpPr/>
          <p:nvPr/>
        </p:nvSpPr>
        <p:spPr>
          <a:xfrm>
            <a:off x="10031037" y="1454550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GF Animals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WT/Cancer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Adaptive KO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Innate KO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CF000-3779-5148-B5C9-7339011A31DB}"/>
              </a:ext>
            </a:extLst>
          </p:cNvPr>
          <p:cNvSpPr txBox="1"/>
          <p:nvPr/>
        </p:nvSpPr>
        <p:spPr>
          <a:xfrm>
            <a:off x="6221908" y="1001603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In Vitro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C3D01-7C8D-4649-B99E-5574D7D9790F}"/>
              </a:ext>
            </a:extLst>
          </p:cNvPr>
          <p:cNvSpPr txBox="1"/>
          <p:nvPr/>
        </p:nvSpPr>
        <p:spPr>
          <a:xfrm>
            <a:off x="10090595" y="997054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In Vivo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B031514-8B96-AC40-BD03-62ED505D01BB}"/>
              </a:ext>
            </a:extLst>
          </p:cNvPr>
          <p:cNvSpPr/>
          <p:nvPr/>
        </p:nvSpPr>
        <p:spPr>
          <a:xfrm>
            <a:off x="2243540" y="4615438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Metabolic Modeling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Microbiome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metabolites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1E4BF0-D54A-A34F-8CCF-D1A320BAF5FD}"/>
              </a:ext>
            </a:extLst>
          </p:cNvPr>
          <p:cNvSpPr/>
          <p:nvPr/>
        </p:nvSpPr>
        <p:spPr>
          <a:xfrm>
            <a:off x="6083461" y="3056540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Immune System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Cytokines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2AD74AB-C0C6-1240-9E41-AE0DB137E388}"/>
              </a:ext>
            </a:extLst>
          </p:cNvPr>
          <p:cNvSpPr/>
          <p:nvPr/>
        </p:nvSpPr>
        <p:spPr>
          <a:xfrm>
            <a:off x="4085210" y="4615437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5 FU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Oxaliplatin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C6223E9-A574-AA48-966C-8381604A1493}"/>
              </a:ext>
            </a:extLst>
          </p:cNvPr>
          <p:cNvSpPr/>
          <p:nvPr/>
        </p:nvSpPr>
        <p:spPr>
          <a:xfrm>
            <a:off x="5746584" y="5312775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8EF885-449B-5C43-A61B-DB0C192AB1DE}"/>
              </a:ext>
            </a:extLst>
          </p:cNvPr>
          <p:cNvSpPr/>
          <p:nvPr/>
        </p:nvSpPr>
        <p:spPr>
          <a:xfrm>
            <a:off x="4085210" y="3033017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“Healthy”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Colon Cancer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A0EA027-055C-6448-9A93-61F4C343AE26}"/>
              </a:ext>
            </a:extLst>
          </p:cNvPr>
          <p:cNvSpPr/>
          <p:nvPr/>
        </p:nvSpPr>
        <p:spPr>
          <a:xfrm>
            <a:off x="5746584" y="3755902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D917F6-FB7B-3148-AA6E-999F8BFD13A1}"/>
              </a:ext>
            </a:extLst>
          </p:cNvPr>
          <p:cNvSpPr/>
          <p:nvPr/>
        </p:nvSpPr>
        <p:spPr>
          <a:xfrm>
            <a:off x="4085210" y="1454067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FIBER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Combination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27D1A09-5B62-054F-81DB-15D11DB8C5B0}"/>
              </a:ext>
            </a:extLst>
          </p:cNvPr>
          <p:cNvSpPr/>
          <p:nvPr/>
        </p:nvSpPr>
        <p:spPr>
          <a:xfrm>
            <a:off x="5765903" y="2064474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55FC5-0A84-E04F-8E15-7BD3BD61CA4C}"/>
              </a:ext>
            </a:extLst>
          </p:cNvPr>
          <p:cNvSpPr txBox="1"/>
          <p:nvPr/>
        </p:nvSpPr>
        <p:spPr>
          <a:xfrm>
            <a:off x="4178998" y="1003938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A724705-914B-1A48-B4FC-2AC1583757FD}"/>
              </a:ext>
            </a:extLst>
          </p:cNvPr>
          <p:cNvSpPr/>
          <p:nvPr/>
        </p:nvSpPr>
        <p:spPr>
          <a:xfrm>
            <a:off x="6087170" y="4624279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Metabolic Modeling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Microbiome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metabolites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DF61B4A-717E-F74D-BA8A-13ED25C5B5E3}"/>
              </a:ext>
            </a:extLst>
          </p:cNvPr>
          <p:cNvSpPr/>
          <p:nvPr/>
        </p:nvSpPr>
        <p:spPr>
          <a:xfrm>
            <a:off x="7944659" y="4624346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5 FU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Oxaliplatin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341C98-DA85-4047-8451-FFD8801A9EE1}"/>
              </a:ext>
            </a:extLst>
          </p:cNvPr>
          <p:cNvSpPr/>
          <p:nvPr/>
        </p:nvSpPr>
        <p:spPr>
          <a:xfrm>
            <a:off x="7944659" y="3041926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“Healthy”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Colon Cancer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721DBE3-588D-2E42-8B61-DC76E4911360}"/>
              </a:ext>
            </a:extLst>
          </p:cNvPr>
          <p:cNvSpPr/>
          <p:nvPr/>
        </p:nvSpPr>
        <p:spPr>
          <a:xfrm>
            <a:off x="7944659" y="1462976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FIBER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Insoluble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Combination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594D2F0-4963-9649-AFC2-97065656A668}"/>
              </a:ext>
            </a:extLst>
          </p:cNvPr>
          <p:cNvSpPr/>
          <p:nvPr/>
        </p:nvSpPr>
        <p:spPr>
          <a:xfrm>
            <a:off x="9625352" y="2073383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697F05-3DFD-FB43-A96D-F21E25AA216D}"/>
              </a:ext>
            </a:extLst>
          </p:cNvPr>
          <p:cNvSpPr txBox="1"/>
          <p:nvPr/>
        </p:nvSpPr>
        <p:spPr>
          <a:xfrm>
            <a:off x="8038447" y="101284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FDCE1E15-DFFB-6E42-BFBF-D38E9534A8B2}"/>
              </a:ext>
            </a:extLst>
          </p:cNvPr>
          <p:cNvSpPr/>
          <p:nvPr/>
        </p:nvSpPr>
        <p:spPr>
          <a:xfrm rot="5400000">
            <a:off x="10571812" y="3146879"/>
            <a:ext cx="579822" cy="638225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CC5DCF-FA53-EC42-8E24-8B4F05010A33}"/>
              </a:ext>
            </a:extLst>
          </p:cNvPr>
          <p:cNvSpPr/>
          <p:nvPr/>
        </p:nvSpPr>
        <p:spPr>
          <a:xfrm>
            <a:off x="10033670" y="3905825"/>
            <a:ext cx="1661374" cy="14681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>
                <a:solidFill>
                  <a:srgbClr val="002060"/>
                </a:solidFill>
              </a:rPr>
              <a:t>Clinical Trials</a:t>
            </a:r>
            <a:endParaRPr lang="en-US" sz="2800" dirty="0">
              <a:solidFill>
                <a:srgbClr val="00206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264A1B-4B14-A644-8559-CBA3C1B8134D}"/>
              </a:ext>
            </a:extLst>
          </p:cNvPr>
          <p:cNvCxnSpPr/>
          <p:nvPr/>
        </p:nvCxnSpPr>
        <p:spPr>
          <a:xfrm>
            <a:off x="3990642" y="785813"/>
            <a:ext cx="0" cy="5700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293F49-3110-3043-83DE-C84FB36F161A}"/>
              </a:ext>
            </a:extLst>
          </p:cNvPr>
          <p:cNvCxnSpPr/>
          <p:nvPr/>
        </p:nvCxnSpPr>
        <p:spPr>
          <a:xfrm>
            <a:off x="7824470" y="819141"/>
            <a:ext cx="0" cy="5700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DD755B-0B52-4D4F-9D5F-0F834BA5215E}"/>
              </a:ext>
            </a:extLst>
          </p:cNvPr>
          <p:cNvSpPr txBox="1"/>
          <p:nvPr/>
        </p:nvSpPr>
        <p:spPr>
          <a:xfrm>
            <a:off x="1003948" y="6229350"/>
            <a:ext cx="207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98CFA0-EBCD-B540-A984-8FF5C0C69F35}"/>
              </a:ext>
            </a:extLst>
          </p:cNvPr>
          <p:cNvSpPr txBox="1"/>
          <p:nvPr/>
        </p:nvSpPr>
        <p:spPr>
          <a:xfrm>
            <a:off x="4847578" y="6192018"/>
            <a:ext cx="207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II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1AE45C-5551-5940-B422-9B708E6766BF}"/>
              </a:ext>
            </a:extLst>
          </p:cNvPr>
          <p:cNvSpPr txBox="1"/>
          <p:nvPr/>
        </p:nvSpPr>
        <p:spPr>
          <a:xfrm>
            <a:off x="9178850" y="6126267"/>
            <a:ext cx="2070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PHASE III</a:t>
            </a:r>
          </a:p>
        </p:txBody>
      </p:sp>
    </p:spTree>
    <p:extLst>
      <p:ext uri="{BB962C8B-B14F-4D97-AF65-F5344CB8AC3E}">
        <p14:creationId xmlns:p14="http://schemas.microsoft.com/office/powerpoint/2010/main" val="300978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BC11AE-4EEF-7844-A904-D5BE7B39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05" y="209106"/>
            <a:ext cx="4295104" cy="322132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793AD3-0F9B-2A40-ADAE-2A22030833AA}"/>
              </a:ext>
            </a:extLst>
          </p:cNvPr>
          <p:cNvSpPr/>
          <p:nvPr/>
        </p:nvSpPr>
        <p:spPr>
          <a:xfrm>
            <a:off x="149165" y="732985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FIBER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Inulin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Resistant starch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Combination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BA2F7F8-CDDB-954B-859B-C2722C857F1A}"/>
              </a:ext>
            </a:extLst>
          </p:cNvPr>
          <p:cNvSpPr/>
          <p:nvPr/>
        </p:nvSpPr>
        <p:spPr>
          <a:xfrm>
            <a:off x="1810539" y="1338292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442AE-5FD1-D04E-967C-FC71524DB021}"/>
              </a:ext>
            </a:extLst>
          </p:cNvPr>
          <p:cNvSpPr txBox="1"/>
          <p:nvPr/>
        </p:nvSpPr>
        <p:spPr>
          <a:xfrm>
            <a:off x="287612" y="235379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5A303F-2961-EE49-BC1C-83653C34365F}"/>
              </a:ext>
            </a:extLst>
          </p:cNvPr>
          <p:cNvSpPr/>
          <p:nvPr/>
        </p:nvSpPr>
        <p:spPr>
          <a:xfrm>
            <a:off x="149165" y="2318751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“Healthy” donors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F32CB31-ABB0-2540-9751-9A13D5EB8510}"/>
              </a:ext>
            </a:extLst>
          </p:cNvPr>
          <p:cNvSpPr/>
          <p:nvPr/>
        </p:nvSpPr>
        <p:spPr>
          <a:xfrm>
            <a:off x="1810539" y="2989526"/>
            <a:ext cx="386366" cy="24738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5D5FE-1611-CB40-878E-D1AFB1302822}"/>
              </a:ext>
            </a:extLst>
          </p:cNvPr>
          <p:cNvSpPr txBox="1"/>
          <p:nvPr/>
        </p:nvSpPr>
        <p:spPr>
          <a:xfrm>
            <a:off x="6369660" y="209106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699CAF-EFFB-C041-A039-6B990D556878}"/>
              </a:ext>
            </a:extLst>
          </p:cNvPr>
          <p:cNvSpPr/>
          <p:nvPr/>
        </p:nvSpPr>
        <p:spPr>
          <a:xfrm>
            <a:off x="6231212" y="798450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Microbiome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Composition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Stability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Resilience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Resistance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61487-1C3F-4547-81FC-AD66A06E1EDA}"/>
              </a:ext>
            </a:extLst>
          </p:cNvPr>
          <p:cNvSpPr/>
          <p:nvPr/>
        </p:nvSpPr>
        <p:spPr>
          <a:xfrm>
            <a:off x="6231212" y="2379120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Metabolites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Global profile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Targeted: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SCFAs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02BF2-D84D-8846-BB01-61BD234C8D0E}"/>
              </a:ext>
            </a:extLst>
          </p:cNvPr>
          <p:cNvSpPr txBox="1"/>
          <p:nvPr/>
        </p:nvSpPr>
        <p:spPr>
          <a:xfrm>
            <a:off x="3591043" y="209106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MBRA</a:t>
            </a:r>
          </a:p>
        </p:txBody>
      </p:sp>
    </p:spTree>
    <p:extLst>
      <p:ext uri="{BB962C8B-B14F-4D97-AF65-F5344CB8AC3E}">
        <p14:creationId xmlns:p14="http://schemas.microsoft.com/office/powerpoint/2010/main" val="346713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2BBF74-769F-C944-9732-B2070B883AD6}"/>
              </a:ext>
            </a:extLst>
          </p:cNvPr>
          <p:cNvSpPr/>
          <p:nvPr/>
        </p:nvSpPr>
        <p:spPr>
          <a:xfrm>
            <a:off x="244699" y="459484"/>
            <a:ext cx="11668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latin typeface="Calibri" panose="020F0502020204030204" pitchFamily="34" charset="0"/>
              </a:rPr>
              <a:t>Outstanding Questions:</a:t>
            </a:r>
            <a:endParaRPr lang="en-US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result in favorable/unfavorable shifts that are functionally relevant?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prevent  pathogen colonization – c. diff, ETBF, E. coli </a:t>
            </a:r>
            <a:r>
              <a:rPr lang="en-US" dirty="0" err="1">
                <a:latin typeface="Calibri" panose="020F0502020204030204" pitchFamily="34" charset="0"/>
              </a:rPr>
              <a:t>pks</a:t>
            </a:r>
            <a:r>
              <a:rPr lang="en-US" dirty="0">
                <a:latin typeface="Calibri" panose="020F0502020204030204" pitchFamily="34" charset="0"/>
              </a:rPr>
              <a:t>, MRSA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prevent development of biofilm formation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results in the most diversity or highest amount of competition/stability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Which types of fibers create the resiliency to stressors – pH, temperature, O2 (e.g. what is the buffering capability)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What are the ecological and functional consequences of fiber fermentation on host health?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How do different fibers alter the microbial community to protect from colon cancer development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How do different fibers alter the microbial community to modulate stem cells/CSCs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800100" lvl="1" fontAlgn="ctr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BD104-765A-6248-9B1E-531FDC69C71F}"/>
              </a:ext>
            </a:extLst>
          </p:cNvPr>
          <p:cNvSpPr txBox="1"/>
          <p:nvPr/>
        </p:nvSpPr>
        <p:spPr>
          <a:xfrm>
            <a:off x="244699" y="3589361"/>
            <a:ext cx="11668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Specific Aims: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Determine model community changes in composition and metabolism after exposure to inulin or resistant starch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Measure alpha and beta diversity after inulin or resistant starch exposure in three model stool communities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Determine changes in short chain fatty acid and metabolism after inulin or resistant starch exposure in three model stool communities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Measure ability to resist pathogen colonization by c. diff, MRSA or </a:t>
            </a:r>
            <a:r>
              <a:rPr lang="en-US" dirty="0" err="1"/>
              <a:t>enterotoxic</a:t>
            </a:r>
            <a:r>
              <a:rPr lang="en-US" dirty="0"/>
              <a:t> B. fragilis in fiber-exposed stool community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Quantify ability to recover from antibiotic challenge in fiber-exposed stool community </a:t>
            </a:r>
          </a:p>
        </p:txBody>
      </p:sp>
    </p:spTree>
    <p:extLst>
      <p:ext uri="{BB962C8B-B14F-4D97-AF65-F5344CB8AC3E}">
        <p14:creationId xmlns:p14="http://schemas.microsoft.com/office/powerpoint/2010/main" val="236832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9C195-4D2E-6443-8E9E-D93EB2515F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228601"/>
            <a:ext cx="7815262" cy="63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8B5E4-51F7-6147-9256-F192F3DAB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08"/>
          <a:stretch/>
        </p:blipFill>
        <p:spPr>
          <a:xfrm>
            <a:off x="203200" y="280988"/>
            <a:ext cx="2640013" cy="4074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1EF44-68AB-A749-8B02-A782E2D65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7" r="33050"/>
          <a:stretch/>
        </p:blipFill>
        <p:spPr>
          <a:xfrm>
            <a:off x="3400424" y="280988"/>
            <a:ext cx="2700338" cy="407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3D04B-1742-5D44-9CA0-B5DEB9BC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19"/>
          <a:stretch/>
        </p:blipFill>
        <p:spPr>
          <a:xfrm>
            <a:off x="6657973" y="280988"/>
            <a:ext cx="2719387" cy="40749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F1A3C-3AB0-FA41-B66A-606AE5AF1AFF}"/>
              </a:ext>
            </a:extLst>
          </p:cNvPr>
          <p:cNvCxnSpPr>
            <a:cxnSpLocks/>
          </p:cNvCxnSpPr>
          <p:nvPr/>
        </p:nvCxnSpPr>
        <p:spPr>
          <a:xfrm>
            <a:off x="3104817" y="298280"/>
            <a:ext cx="0" cy="633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B1C135-C031-3D45-92A9-B35882CE571D}"/>
              </a:ext>
            </a:extLst>
          </p:cNvPr>
          <p:cNvCxnSpPr>
            <a:cxnSpLocks/>
          </p:cNvCxnSpPr>
          <p:nvPr/>
        </p:nvCxnSpPr>
        <p:spPr>
          <a:xfrm>
            <a:off x="6371892" y="298280"/>
            <a:ext cx="0" cy="633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60845-180A-A549-BD16-1174D7DC1425}"/>
              </a:ext>
            </a:extLst>
          </p:cNvPr>
          <p:cNvSpPr txBox="1"/>
          <p:nvPr/>
        </p:nvSpPr>
        <p:spPr>
          <a:xfrm>
            <a:off x="71120" y="4227338"/>
            <a:ext cx="3001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Fiber-Microbiome Modeling</a:t>
            </a:r>
          </a:p>
          <a:p>
            <a:r>
              <a:rPr lang="en-US" sz="1600" dirty="0"/>
              <a:t>-Microbial community  </a:t>
            </a:r>
          </a:p>
          <a:p>
            <a:r>
              <a:rPr lang="en-US" sz="1600" dirty="0"/>
              <a:t> response to dietary prebiotic </a:t>
            </a:r>
          </a:p>
          <a:p>
            <a:r>
              <a:rPr lang="en-US" sz="1600" dirty="0"/>
              <a:t> fibers</a:t>
            </a:r>
          </a:p>
          <a:p>
            <a:r>
              <a:rPr lang="en-US" sz="1600" dirty="0"/>
              <a:t>-Resistance to ETBF or </a:t>
            </a:r>
            <a:r>
              <a:rPr lang="en-US" sz="1600" i="1" dirty="0"/>
              <a:t>C. </a:t>
            </a:r>
          </a:p>
          <a:p>
            <a:r>
              <a:rPr lang="en-US" sz="1600" i="1" dirty="0"/>
              <a:t> difficile </a:t>
            </a:r>
            <a:r>
              <a:rPr lang="en-US" sz="1600" dirty="0"/>
              <a:t>infection</a:t>
            </a:r>
          </a:p>
          <a:p>
            <a:r>
              <a:rPr lang="en-US" sz="1600" dirty="0"/>
              <a:t>-Model nutrient-metabolite </a:t>
            </a:r>
          </a:p>
          <a:p>
            <a:r>
              <a:rPr lang="en-US" sz="1600" dirty="0"/>
              <a:t> interactions</a:t>
            </a:r>
          </a:p>
          <a:p>
            <a:r>
              <a:rPr lang="en-US" sz="1600" b="1" dirty="0"/>
              <a:t>Q: Which dietary fibers prevent pathogen invasion?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EAA59-E287-0A41-A4C2-1A4AB5897AE9}"/>
              </a:ext>
            </a:extLst>
          </p:cNvPr>
          <p:cNvSpPr txBox="1"/>
          <p:nvPr/>
        </p:nvSpPr>
        <p:spPr>
          <a:xfrm>
            <a:off x="3161969" y="4227338"/>
            <a:ext cx="3177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Fiber Conditioned Microbiome Response</a:t>
            </a:r>
          </a:p>
          <a:p>
            <a:r>
              <a:rPr lang="en-US" sz="1600" dirty="0"/>
              <a:t>-“Healthy” vs colon cancer stool </a:t>
            </a:r>
          </a:p>
          <a:p>
            <a:r>
              <a:rPr lang="en-US" sz="1600" dirty="0"/>
              <a:t> community response to fibers</a:t>
            </a:r>
          </a:p>
          <a:p>
            <a:r>
              <a:rPr lang="en-US" sz="1600" dirty="0"/>
              <a:t>-Fiber conditioned microbiome response to immune system</a:t>
            </a:r>
          </a:p>
          <a:p>
            <a:r>
              <a:rPr lang="en-US" sz="1600" b="1" dirty="0"/>
              <a:t>Q: Which dietary fibers promote a favorable immune response in healthy/cancer stool communities?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8910B-CB6C-C34F-837F-F4EF39E9F513}"/>
              </a:ext>
            </a:extLst>
          </p:cNvPr>
          <p:cNvSpPr txBox="1"/>
          <p:nvPr/>
        </p:nvSpPr>
        <p:spPr>
          <a:xfrm>
            <a:off x="6429044" y="4227338"/>
            <a:ext cx="31213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Candidate Fiber Testing</a:t>
            </a:r>
          </a:p>
          <a:p>
            <a:r>
              <a:rPr lang="en-US" sz="1600" dirty="0"/>
              <a:t>-Germ free mice humanized with  </a:t>
            </a:r>
          </a:p>
          <a:p>
            <a:r>
              <a:rPr lang="en-US" sz="1600" dirty="0"/>
              <a:t> fiber-conditioned microbiome </a:t>
            </a:r>
          </a:p>
          <a:p>
            <a:r>
              <a:rPr lang="en-US" sz="1600" dirty="0"/>
              <a:t>-Fiber conditioned community </a:t>
            </a:r>
          </a:p>
          <a:p>
            <a:r>
              <a:rPr lang="en-US" sz="1600" dirty="0"/>
              <a:t> effect on host tumor response</a:t>
            </a:r>
          </a:p>
          <a:p>
            <a:r>
              <a:rPr lang="en-US" sz="1600" dirty="0"/>
              <a:t>-Fiber conditioned microbiome </a:t>
            </a:r>
          </a:p>
          <a:p>
            <a:r>
              <a:rPr lang="en-US" sz="1600" dirty="0"/>
              <a:t> response to cancer therapy</a:t>
            </a:r>
          </a:p>
          <a:p>
            <a:r>
              <a:rPr lang="en-US" sz="1600" b="1" dirty="0"/>
              <a:t>Q: Does the fiber conditioned microbiome improve response to cancer therapy?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238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1EF44-68AB-A749-8B02-A782E2D65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7" r="33050"/>
          <a:stretch/>
        </p:blipFill>
        <p:spPr>
          <a:xfrm>
            <a:off x="3400424" y="280988"/>
            <a:ext cx="2700338" cy="4074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3D04B-1742-5D44-9CA0-B5DEB9BC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19"/>
          <a:stretch/>
        </p:blipFill>
        <p:spPr>
          <a:xfrm>
            <a:off x="6657973" y="280988"/>
            <a:ext cx="2719387" cy="40749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EF1A3C-3AB0-FA41-B66A-606AE5AF1AFF}"/>
              </a:ext>
            </a:extLst>
          </p:cNvPr>
          <p:cNvCxnSpPr>
            <a:cxnSpLocks/>
          </p:cNvCxnSpPr>
          <p:nvPr/>
        </p:nvCxnSpPr>
        <p:spPr>
          <a:xfrm>
            <a:off x="3104817" y="298280"/>
            <a:ext cx="0" cy="633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B1C135-C031-3D45-92A9-B35882CE571D}"/>
              </a:ext>
            </a:extLst>
          </p:cNvPr>
          <p:cNvCxnSpPr>
            <a:cxnSpLocks/>
          </p:cNvCxnSpPr>
          <p:nvPr/>
        </p:nvCxnSpPr>
        <p:spPr>
          <a:xfrm>
            <a:off x="6371892" y="298280"/>
            <a:ext cx="0" cy="633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60845-180A-A549-BD16-1174D7DC1425}"/>
              </a:ext>
            </a:extLst>
          </p:cNvPr>
          <p:cNvSpPr txBox="1"/>
          <p:nvPr/>
        </p:nvSpPr>
        <p:spPr>
          <a:xfrm>
            <a:off x="71120" y="4227338"/>
            <a:ext cx="3001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Fiber-Microbiome Modeling</a:t>
            </a:r>
          </a:p>
          <a:p>
            <a:r>
              <a:rPr lang="en-US" sz="1600" dirty="0"/>
              <a:t>-Microbial community  </a:t>
            </a:r>
          </a:p>
          <a:p>
            <a:r>
              <a:rPr lang="en-US" sz="1600" dirty="0"/>
              <a:t> response to dietary prebiotic </a:t>
            </a:r>
          </a:p>
          <a:p>
            <a:r>
              <a:rPr lang="en-US" sz="1600" dirty="0"/>
              <a:t> fibers</a:t>
            </a:r>
          </a:p>
          <a:p>
            <a:r>
              <a:rPr lang="en-US" sz="1600" dirty="0"/>
              <a:t>-Resistance to ETBF or </a:t>
            </a:r>
            <a:r>
              <a:rPr lang="en-US" sz="1600" i="1" dirty="0"/>
              <a:t>C. </a:t>
            </a:r>
          </a:p>
          <a:p>
            <a:r>
              <a:rPr lang="en-US" sz="1600" i="1" dirty="0"/>
              <a:t> difficile </a:t>
            </a:r>
            <a:r>
              <a:rPr lang="en-US" sz="1600" dirty="0"/>
              <a:t>infection</a:t>
            </a:r>
          </a:p>
          <a:p>
            <a:r>
              <a:rPr lang="en-US" sz="1600" dirty="0"/>
              <a:t>-Model nutrient-metabolite </a:t>
            </a:r>
          </a:p>
          <a:p>
            <a:r>
              <a:rPr lang="en-US" sz="1600" dirty="0"/>
              <a:t> interactions</a:t>
            </a:r>
          </a:p>
          <a:p>
            <a:r>
              <a:rPr lang="en-US" sz="1600" b="1" dirty="0"/>
              <a:t>Q: Which host/environment signals </a:t>
            </a:r>
            <a:r>
              <a:rPr lang="en-US" sz="1600" b="1" dirty="0">
                <a:sym typeface="Wingdings" pitchFamily="2" charset="2"/>
              </a:rPr>
              <a:t> OMV/sRNA cargo</a:t>
            </a:r>
            <a:r>
              <a:rPr lang="en-US" sz="1600" b="1" dirty="0"/>
              <a:t>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EAA59-E287-0A41-A4C2-1A4AB5897AE9}"/>
              </a:ext>
            </a:extLst>
          </p:cNvPr>
          <p:cNvSpPr txBox="1"/>
          <p:nvPr/>
        </p:nvSpPr>
        <p:spPr>
          <a:xfrm>
            <a:off x="3161969" y="4227338"/>
            <a:ext cx="3177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Fiber Conditioned Microbiome Response</a:t>
            </a:r>
          </a:p>
          <a:p>
            <a:r>
              <a:rPr lang="en-US" sz="1600" dirty="0"/>
              <a:t>-“Healthy” vs colon cancer stool </a:t>
            </a:r>
          </a:p>
          <a:p>
            <a:r>
              <a:rPr lang="en-US" sz="1600" dirty="0"/>
              <a:t> community response to fibers</a:t>
            </a:r>
          </a:p>
          <a:p>
            <a:r>
              <a:rPr lang="en-US" sz="1600" dirty="0"/>
              <a:t>-Fiber conditioned microbiome response to immune system</a:t>
            </a:r>
          </a:p>
          <a:p>
            <a:r>
              <a:rPr lang="en-US" sz="1600" b="1" dirty="0"/>
              <a:t>Q: Which dietary fibers promote a favorable immune response in healthy/cancer stool communities?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8910B-CB6C-C34F-837F-F4EF39E9F513}"/>
              </a:ext>
            </a:extLst>
          </p:cNvPr>
          <p:cNvSpPr txBox="1"/>
          <p:nvPr/>
        </p:nvSpPr>
        <p:spPr>
          <a:xfrm>
            <a:off x="6429044" y="4227338"/>
            <a:ext cx="31213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Candidate Fiber Testing</a:t>
            </a:r>
          </a:p>
          <a:p>
            <a:r>
              <a:rPr lang="en-US" sz="1600" dirty="0"/>
              <a:t>-Germ free mice humanized with  </a:t>
            </a:r>
          </a:p>
          <a:p>
            <a:r>
              <a:rPr lang="en-US" sz="1600" dirty="0"/>
              <a:t> fiber-conditioned microbiome </a:t>
            </a:r>
          </a:p>
          <a:p>
            <a:r>
              <a:rPr lang="en-US" sz="1600" dirty="0"/>
              <a:t>-Fiber conditioned community </a:t>
            </a:r>
          </a:p>
          <a:p>
            <a:r>
              <a:rPr lang="en-US" sz="1600" dirty="0"/>
              <a:t> effect on host tumor response</a:t>
            </a:r>
          </a:p>
          <a:p>
            <a:r>
              <a:rPr lang="en-US" sz="1600" dirty="0"/>
              <a:t>-Fiber conditioned microbiome </a:t>
            </a:r>
          </a:p>
          <a:p>
            <a:r>
              <a:rPr lang="en-US" sz="1600" dirty="0"/>
              <a:t> response to cancer therapy</a:t>
            </a:r>
          </a:p>
          <a:p>
            <a:r>
              <a:rPr lang="en-US" sz="1600" b="1" dirty="0"/>
              <a:t>Q: Does the fiber conditioned microbiome improve response to cancer therapy?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15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C7FB87-CCC1-7C45-A0B4-75DF722A09A3}"/>
              </a:ext>
            </a:extLst>
          </p:cNvPr>
          <p:cNvSpPr txBox="1"/>
          <p:nvPr/>
        </p:nvSpPr>
        <p:spPr>
          <a:xfrm>
            <a:off x="1363500" y="6249986"/>
            <a:ext cx="996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Strategy for Developing Inflammation-Controlling OMV Therapeutics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793AD3-0F9B-2A40-ADAE-2A22030833AA}"/>
              </a:ext>
            </a:extLst>
          </p:cNvPr>
          <p:cNvSpPr/>
          <p:nvPr/>
        </p:nvSpPr>
        <p:spPr>
          <a:xfrm>
            <a:off x="138723" y="696823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Host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-Nutrients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-pH/O2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-Mucin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-AMPs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442AE-5FD1-D04E-967C-FC71524DB021}"/>
              </a:ext>
            </a:extLst>
          </p:cNvPr>
          <p:cNvSpPr txBox="1"/>
          <p:nvPr/>
        </p:nvSpPr>
        <p:spPr>
          <a:xfrm>
            <a:off x="296489" y="2043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5A303F-2961-EE49-BC1C-83653C34365F}"/>
              </a:ext>
            </a:extLst>
          </p:cNvPr>
          <p:cNvSpPr/>
          <p:nvPr/>
        </p:nvSpPr>
        <p:spPr>
          <a:xfrm>
            <a:off x="158042" y="2235579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-microbial community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-metabolites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-phage/virus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61DD36-9288-314F-9A5A-BB625A6F4424}"/>
              </a:ext>
            </a:extLst>
          </p:cNvPr>
          <p:cNvSpPr/>
          <p:nvPr/>
        </p:nvSpPr>
        <p:spPr>
          <a:xfrm>
            <a:off x="158042" y="3778259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Antibiotics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5D5FE-1611-CB40-878E-D1AFB1302822}"/>
              </a:ext>
            </a:extLst>
          </p:cNvPr>
          <p:cNvSpPr txBox="1"/>
          <p:nvPr/>
        </p:nvSpPr>
        <p:spPr>
          <a:xfrm>
            <a:off x="4454180" y="2043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699CAF-EFFB-C041-A039-6B990D556878}"/>
              </a:ext>
            </a:extLst>
          </p:cNvPr>
          <p:cNvSpPr/>
          <p:nvPr/>
        </p:nvSpPr>
        <p:spPr>
          <a:xfrm>
            <a:off x="4343101" y="696824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OMVs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Composition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Structure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Quantity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61487-1C3F-4547-81FC-AD66A06E1EDA}"/>
              </a:ext>
            </a:extLst>
          </p:cNvPr>
          <p:cNvSpPr/>
          <p:nvPr/>
        </p:nvSpPr>
        <p:spPr>
          <a:xfrm>
            <a:off x="4343101" y="2257412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sRNA species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Sequence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Expression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Composition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DE62AA-83C5-C945-BC71-48FDDE1C4559}"/>
              </a:ext>
            </a:extLst>
          </p:cNvPr>
          <p:cNvSpPr/>
          <p:nvPr/>
        </p:nvSpPr>
        <p:spPr>
          <a:xfrm>
            <a:off x="8293256" y="696823"/>
            <a:ext cx="1661374" cy="14681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GF Animals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WT/IBS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Adaptive KO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Innate KO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1E4BF0-D54A-A34F-8CCF-D1A320BAF5FD}"/>
              </a:ext>
            </a:extLst>
          </p:cNvPr>
          <p:cNvSpPr/>
          <p:nvPr/>
        </p:nvSpPr>
        <p:spPr>
          <a:xfrm>
            <a:off x="4343101" y="3819783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Inflammation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Cytokines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miRNAs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55FC5-0A84-E04F-8E15-7BD3BD61CA4C}"/>
              </a:ext>
            </a:extLst>
          </p:cNvPr>
          <p:cNvSpPr txBox="1"/>
          <p:nvPr/>
        </p:nvSpPr>
        <p:spPr>
          <a:xfrm>
            <a:off x="2381987" y="2043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DF61B4A-717E-F74D-BA8A-13ED25C5B5E3}"/>
              </a:ext>
            </a:extLst>
          </p:cNvPr>
          <p:cNvSpPr/>
          <p:nvPr/>
        </p:nvSpPr>
        <p:spPr>
          <a:xfrm>
            <a:off x="6209478" y="3813341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Drugs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Antibiotics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A341C98-DA85-4047-8451-FFD8801A9EE1}"/>
              </a:ext>
            </a:extLst>
          </p:cNvPr>
          <p:cNvSpPr/>
          <p:nvPr/>
        </p:nvSpPr>
        <p:spPr>
          <a:xfrm>
            <a:off x="6209478" y="2257761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Environment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Stress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721DBE3-588D-2E42-8B61-DC76E4911360}"/>
              </a:ext>
            </a:extLst>
          </p:cNvPr>
          <p:cNvSpPr/>
          <p:nvPr/>
        </p:nvSpPr>
        <p:spPr>
          <a:xfrm>
            <a:off x="6219633" y="699165"/>
            <a:ext cx="1661374" cy="14681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Host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-Diet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-Human stool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(healthy/IBS)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697F05-3DFD-FB43-A96D-F21E25AA216D}"/>
              </a:ext>
            </a:extLst>
          </p:cNvPr>
          <p:cNvSpPr txBox="1"/>
          <p:nvPr/>
        </p:nvSpPr>
        <p:spPr>
          <a:xfrm>
            <a:off x="6347926" y="2043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293F49-3110-3043-83DE-C84FB36F161A}"/>
              </a:ext>
            </a:extLst>
          </p:cNvPr>
          <p:cNvCxnSpPr/>
          <p:nvPr/>
        </p:nvCxnSpPr>
        <p:spPr>
          <a:xfrm>
            <a:off x="6096000" y="204317"/>
            <a:ext cx="0" cy="5700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DD755B-0B52-4D4F-9D5F-0F834BA5215E}"/>
              </a:ext>
            </a:extLst>
          </p:cNvPr>
          <p:cNvSpPr txBox="1"/>
          <p:nvPr/>
        </p:nvSpPr>
        <p:spPr>
          <a:xfrm>
            <a:off x="2149190" y="5220814"/>
            <a:ext cx="207027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Q#1-2/PHASE I</a:t>
            </a:r>
          </a:p>
          <a:p>
            <a:pPr algn="ctr"/>
            <a:r>
              <a:rPr lang="en-US" sz="2400" b="1" dirty="0"/>
              <a:t>Years 1-3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1AE45C-5551-5940-B422-9B708E6766BF}"/>
              </a:ext>
            </a:extLst>
          </p:cNvPr>
          <p:cNvSpPr txBox="1"/>
          <p:nvPr/>
        </p:nvSpPr>
        <p:spPr>
          <a:xfrm>
            <a:off x="7876393" y="5207395"/>
            <a:ext cx="240365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Q#2-3/PHASE II</a:t>
            </a:r>
          </a:p>
          <a:p>
            <a:pPr algn="ctr"/>
            <a:r>
              <a:rPr lang="en-US" sz="2400" b="1" dirty="0"/>
              <a:t>Years 3-5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A4D3F0B-6867-FF4D-822A-98671ECE019A}"/>
              </a:ext>
            </a:extLst>
          </p:cNvPr>
          <p:cNvSpPr/>
          <p:nvPr/>
        </p:nvSpPr>
        <p:spPr>
          <a:xfrm>
            <a:off x="1819416" y="1391285"/>
            <a:ext cx="389584" cy="3371433"/>
          </a:xfrm>
          <a:prstGeom prst="rightBrace">
            <a:avLst>
              <a:gd name="adj1" fmla="val 8333"/>
              <a:gd name="adj2" fmla="val 50347"/>
            </a:avLst>
          </a:prstGeom>
          <a:noFill/>
          <a:ln w="444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288BB52-9DC6-EC40-B779-0267D05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85" y="753355"/>
            <a:ext cx="1832579" cy="1374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832DB-D81B-0844-B3F3-4760A1015E09}"/>
              </a:ext>
            </a:extLst>
          </p:cNvPr>
          <p:cNvSpPr txBox="1"/>
          <p:nvPr/>
        </p:nvSpPr>
        <p:spPr>
          <a:xfrm>
            <a:off x="2523105" y="643053"/>
            <a:ext cx="13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Model Gut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135F263-47EB-3748-A3B8-6377B5E7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20" y="2326439"/>
            <a:ext cx="1910212" cy="11270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AECD709-A7DA-884A-95D1-DE66C245FAC1}"/>
              </a:ext>
            </a:extLst>
          </p:cNvPr>
          <p:cNvSpPr txBox="1"/>
          <p:nvPr/>
        </p:nvSpPr>
        <p:spPr>
          <a:xfrm>
            <a:off x="2523105" y="1986507"/>
            <a:ext cx="130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Organoids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A88251-7309-B24F-BB5F-8EC418E2B446}"/>
              </a:ext>
            </a:extLst>
          </p:cNvPr>
          <p:cNvSpPr txBox="1"/>
          <p:nvPr/>
        </p:nvSpPr>
        <p:spPr>
          <a:xfrm>
            <a:off x="8368372" y="1956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813A721E-30C1-E14B-A274-D8B51893965A}"/>
              </a:ext>
            </a:extLst>
          </p:cNvPr>
          <p:cNvSpPr/>
          <p:nvPr/>
        </p:nvSpPr>
        <p:spPr>
          <a:xfrm>
            <a:off x="7887262" y="1391284"/>
            <a:ext cx="389584" cy="3371433"/>
          </a:xfrm>
          <a:prstGeom prst="rightBrace">
            <a:avLst>
              <a:gd name="adj1" fmla="val 8333"/>
              <a:gd name="adj2" fmla="val 50347"/>
            </a:avLst>
          </a:prstGeom>
          <a:noFill/>
          <a:ln w="444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EE03CD-989C-7E4B-AA25-ED72D5EA4A65}"/>
              </a:ext>
            </a:extLst>
          </p:cNvPr>
          <p:cNvSpPr txBox="1"/>
          <p:nvPr/>
        </p:nvSpPr>
        <p:spPr>
          <a:xfrm>
            <a:off x="10338660" y="204317"/>
            <a:ext cx="1384479" cy="40011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79CFDBF-DCC7-2E45-B6D5-588650D7D85D}"/>
              </a:ext>
            </a:extLst>
          </p:cNvPr>
          <p:cNvSpPr/>
          <p:nvPr/>
        </p:nvSpPr>
        <p:spPr>
          <a:xfrm>
            <a:off x="10227581" y="696824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002060"/>
                </a:solidFill>
              </a:rPr>
              <a:t>OMVs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Composition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Structure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Quantity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93E1ED9-414C-0B4C-9B2F-EA61950E97AB}"/>
              </a:ext>
            </a:extLst>
          </p:cNvPr>
          <p:cNvSpPr/>
          <p:nvPr/>
        </p:nvSpPr>
        <p:spPr>
          <a:xfrm>
            <a:off x="10227581" y="2257412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sRNA species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Sequence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Expression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Composition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248469E-55D4-8240-9759-97F8C1B29055}"/>
              </a:ext>
            </a:extLst>
          </p:cNvPr>
          <p:cNvSpPr/>
          <p:nvPr/>
        </p:nvSpPr>
        <p:spPr>
          <a:xfrm>
            <a:off x="10227581" y="3819783"/>
            <a:ext cx="1661374" cy="1468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u="sng" dirty="0">
                <a:solidFill>
                  <a:srgbClr val="002060"/>
                </a:solidFill>
              </a:rPr>
              <a:t>Inflammation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 -Microarray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-Cytokines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-Immune cell composition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70E9C3B-D7D5-C64F-923A-5C94CC665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2"/>
          <a:stretch/>
        </p:blipFill>
        <p:spPr>
          <a:xfrm>
            <a:off x="2283814" y="3736483"/>
            <a:ext cx="1885688" cy="121507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4BA8D89-8AF1-F140-85B2-283711460022}"/>
              </a:ext>
            </a:extLst>
          </p:cNvPr>
          <p:cNvSpPr txBox="1"/>
          <p:nvPr/>
        </p:nvSpPr>
        <p:spPr>
          <a:xfrm>
            <a:off x="2356432" y="3498444"/>
            <a:ext cx="169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Click Chemistry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E900239-F2D0-AB4B-9DB4-607026BE1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2"/>
          <a:stretch/>
        </p:blipFill>
        <p:spPr>
          <a:xfrm>
            <a:off x="8309369" y="3819783"/>
            <a:ext cx="1885688" cy="121507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98E92B3-4C21-BB44-8D7B-6754595577A3}"/>
              </a:ext>
            </a:extLst>
          </p:cNvPr>
          <p:cNvSpPr txBox="1"/>
          <p:nvPr/>
        </p:nvSpPr>
        <p:spPr>
          <a:xfrm>
            <a:off x="8437759" y="3596441"/>
            <a:ext cx="169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Click Chemistry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4D07EC-B4D7-7749-BA48-44B40ADBD5D0}"/>
              </a:ext>
            </a:extLst>
          </p:cNvPr>
          <p:cNvGrpSpPr/>
          <p:nvPr/>
        </p:nvGrpSpPr>
        <p:grpSpPr>
          <a:xfrm>
            <a:off x="8685333" y="2577729"/>
            <a:ext cx="1080073" cy="1039862"/>
            <a:chOff x="1319514" y="3252486"/>
            <a:chExt cx="1689904" cy="164360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7621C9F-A843-A54E-8091-D19AFF555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23" t="46345" r="76076" b="19619"/>
            <a:stretch/>
          </p:blipFill>
          <p:spPr>
            <a:xfrm>
              <a:off x="1319514" y="3252486"/>
              <a:ext cx="1597306" cy="1643605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C2427B-E523-7044-A08D-E5D4B58C0F83}"/>
                </a:ext>
              </a:extLst>
            </p:cNvPr>
            <p:cNvSpPr/>
            <p:nvPr/>
          </p:nvSpPr>
          <p:spPr>
            <a:xfrm>
              <a:off x="2268638" y="3865944"/>
              <a:ext cx="740780" cy="277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224BE3-3825-F54D-8419-D0648BA9D5FF}"/>
              </a:ext>
            </a:extLst>
          </p:cNvPr>
          <p:cNvSpPr txBox="1"/>
          <p:nvPr/>
        </p:nvSpPr>
        <p:spPr>
          <a:xfrm>
            <a:off x="8243278" y="2166910"/>
            <a:ext cx="201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Engineered OMVs</a:t>
            </a:r>
          </a:p>
        </p:txBody>
      </p:sp>
    </p:spTree>
    <p:extLst>
      <p:ext uri="{BB962C8B-B14F-4D97-AF65-F5344CB8AC3E}">
        <p14:creationId xmlns:p14="http://schemas.microsoft.com/office/powerpoint/2010/main" val="242274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769349-3F32-3648-B91C-B9447E4D8EA4}"/>
              </a:ext>
            </a:extLst>
          </p:cNvPr>
          <p:cNvGrpSpPr/>
          <p:nvPr/>
        </p:nvGrpSpPr>
        <p:grpSpPr>
          <a:xfrm>
            <a:off x="0" y="953312"/>
            <a:ext cx="12192000" cy="5379394"/>
            <a:chOff x="0" y="953312"/>
            <a:chExt cx="12192000" cy="53793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9900DDA-6739-2347-8D9C-B902D303E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3" t="-1267" r="5" b="-10132"/>
            <a:stretch/>
          </p:blipFill>
          <p:spPr>
            <a:xfrm>
              <a:off x="0" y="953312"/>
              <a:ext cx="12192000" cy="537939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3FB936-195E-6549-B754-7529A0E31275}"/>
                </a:ext>
              </a:extLst>
            </p:cNvPr>
            <p:cNvSpPr/>
            <p:nvPr/>
          </p:nvSpPr>
          <p:spPr>
            <a:xfrm>
              <a:off x="2268638" y="3865944"/>
              <a:ext cx="740780" cy="2777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134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50164</TotalTime>
  <Words>854</Words>
  <Application>Microsoft Macintosh PowerPoint</Application>
  <PresentationFormat>Widescreen</PresentationFormat>
  <Paragraphs>255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klgreathouse@gmail.com</dc:creator>
  <cp:lastModifiedBy>Leigh Greathouse</cp:lastModifiedBy>
  <cp:revision>48</cp:revision>
  <dcterms:created xsi:type="dcterms:W3CDTF">2018-08-19T21:26:17Z</dcterms:created>
  <dcterms:modified xsi:type="dcterms:W3CDTF">2019-09-10T02:30:08Z</dcterms:modified>
</cp:coreProperties>
</file>